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8" r:id="rId8"/>
    <p:sldId id="262" r:id="rId9"/>
    <p:sldId id="263" r:id="rId10"/>
    <p:sldId id="264" r:id="rId11"/>
    <p:sldId id="265" r:id="rId12"/>
    <p:sldId id="266" r:id="rId13"/>
    <p:sldId id="269" r:id="rId14"/>
    <p:sldId id="270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7BACB74-44D9-4144-A121-D4A543780E52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1768AAE-10D1-4971-97F7-BE64E8E5B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качества тушёнки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6278" y="4077072"/>
            <a:ext cx="4557722" cy="278092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учащиеся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лицея № 344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 Екатерина</a:t>
            </a:r>
          </a:p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Григорьева Анна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руководители: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Кирьянова Алевтина Борисовна,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химии высшей категории лицея,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Серко Светлана Борисовна, 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461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поваренной соли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4" name="AutoShape 2" descr="https://pp.vk.me/c629402/v629402355/3f792/vMVPm6PzpcY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pp.vk.me/c629402/v629402355/3f792/vMVPm6PzpcY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а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7" y="3929066"/>
            <a:ext cx="3964777" cy="2643185"/>
          </a:xfrm>
          <a:prstGeom prst="rect">
            <a:avLst/>
          </a:prstGeom>
        </p:spPr>
      </p:pic>
      <p:pic>
        <p:nvPicPr>
          <p:cNvPr id="6" name="Рисунок 5" descr="а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214397"/>
            <a:ext cx="3571900" cy="5357851"/>
          </a:xfrm>
          <a:prstGeom prst="rect">
            <a:avLst/>
          </a:prstGeom>
        </p:spPr>
      </p:pic>
      <p:pic>
        <p:nvPicPr>
          <p:cNvPr id="7" name="Рисунок 6" descr="а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7" y="1214422"/>
            <a:ext cx="3964809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7859216" cy="732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поваренной соли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7858179" cy="1747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9484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Поваренная соль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Проба 1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Проба 2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66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err="1">
                          <a:latin typeface="Times New Roman"/>
                          <a:ea typeface="Times New Roman"/>
                          <a:cs typeface="Times New Roman"/>
                        </a:rPr>
                        <a:t>NaCl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1,22%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1,24%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Рисунок 78" descr="ГОСТ 26186-84 Продукты переработки плодов и овощей, консервы мясные и мясорастительные. Методы определения хлоридов (с Изменениями N 1, 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4000504"/>
            <a:ext cx="3571900" cy="124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42048" cy="7486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Городская лаборатория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лаб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4214818"/>
            <a:ext cx="3714776" cy="2476517"/>
          </a:xfrm>
          <a:prstGeom prst="rect">
            <a:avLst/>
          </a:prstGeom>
        </p:spPr>
      </p:pic>
      <p:pic>
        <p:nvPicPr>
          <p:cNvPr id="6" name="Рисунок 5" descr="ан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4214818"/>
            <a:ext cx="3714776" cy="2476517"/>
          </a:xfrm>
          <a:prstGeom prst="rect">
            <a:avLst/>
          </a:prstGeom>
        </p:spPr>
      </p:pic>
      <p:sp>
        <p:nvSpPr>
          <p:cNvPr id="4098" name="AutoShape 2" descr="https://apf.mail.ru/cgi-bin/readmsg/20160321_110419%5B1%5D.jpg?id=14603109840000000998%3B0%3B2&amp;x-email=katrina_an%40mail.ru&amp;exif=1&amp;bs=2674&amp;bl=1544763&amp;ct=image%2Fjpeg&amp;cn=20160321_110419%255b1%255d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мы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1071546"/>
            <a:ext cx="5207005" cy="2928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686800" cy="8555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массовой доли белка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AutoShape 2" descr="https://psv4.vk.me/c615231/u37156355/docs/224067490071/IMG_4321.jpg?extra=zEwV6MNcIkD6g8qIKIlQAy3s-KQL0XIABYfumkwyItqewfESwGntN2XyUKCoDxuMz5cYnNP1BVO0qO1hs0hmU38H8ufDxZTEWEZLtCg04I2h-Yz76Zq132RQJX5kt_CmcuFMcN-gf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52527"/>
            <a:ext cx="3571900" cy="2381267"/>
          </a:xfrm>
          <a:prstGeom prst="rect">
            <a:avLst/>
          </a:prstGeom>
        </p:spPr>
      </p:pic>
      <p:pic>
        <p:nvPicPr>
          <p:cNvPr id="5" name="Рисунок 4" descr="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5" y="4119546"/>
            <a:ext cx="3643337" cy="2428891"/>
          </a:xfrm>
          <a:prstGeom prst="rect">
            <a:avLst/>
          </a:prstGeom>
        </p:spPr>
      </p:pic>
      <p:pic>
        <p:nvPicPr>
          <p:cNvPr id="6" name="Рисунок 5" descr="п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428736"/>
            <a:ext cx="3643338" cy="2428892"/>
          </a:xfrm>
          <a:prstGeom prst="rect">
            <a:avLst/>
          </a:prstGeom>
        </p:spPr>
      </p:pic>
      <p:pic>
        <p:nvPicPr>
          <p:cNvPr id="7" name="Рисунок 6" descr="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4071942"/>
            <a:ext cx="3750495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472518" cy="7810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массовой доли белка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468295"/>
              </p:ext>
            </p:extLst>
          </p:nvPr>
        </p:nvGraphicFramePr>
        <p:xfrm>
          <a:off x="285720" y="1357298"/>
          <a:ext cx="8543955" cy="3360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8791"/>
                <a:gridCol w="1708791"/>
                <a:gridCol w="1708791"/>
                <a:gridCol w="1708791"/>
                <a:gridCol w="1708791"/>
              </a:tblGrid>
              <a:tr h="41908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Показатель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Проба 1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Проба 2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9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 1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 2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 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Параллель 2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45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Оптическая плотность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0,315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0,307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0,185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0,251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45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Массовая доля азота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2,51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2,44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1,54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2,03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9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Белок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15,69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15,25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9,25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9,13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9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Среднее значение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15,47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9,19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Рисунок 1" descr="Описание: ГОСТ 25011-81 Мясо и мясные продукты. Методы определения белка (с Изменением N 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636"/>
            <a:ext cx="4344718" cy="106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8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infoglaz.ru/wp-content/uploads/tushon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524625" cy="4429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183880" cy="6793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ту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571612"/>
            <a:ext cx="6000792" cy="4357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772400" cy="71913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412776"/>
            <a:ext cx="7772400" cy="508805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исследовательского 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стало определение места тушёнки в рационе питания, её влияние на состояние человека. Также изучение её качества для последующего правильного выбора товара, что обеспечит безопасное для здоровья потребление этого продукта. </a:t>
            </a: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Задачи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литературы,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органолептических показателей тушёнки,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массовых долей составных частей тушёнки,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массовой доли поваренной соли в тушёнке,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пределение содержания белка в тушёнке,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покупателям.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42048" cy="1034436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лаборатория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071966" cy="478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8" name="AutoShape 4" descr="https://pp.vk.me/c629402/v629402355/3f42c/4NyAz9naoq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pp.vk.me/c629402/v629402355/3f42c/4NyAz9naoq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8229600" cy="571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0530322"/>
              </p:ext>
            </p:extLst>
          </p:nvPr>
        </p:nvGraphicFramePr>
        <p:xfrm>
          <a:off x="142844" y="1285860"/>
          <a:ext cx="8749636" cy="525601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26822"/>
                <a:gridCol w="3337089"/>
                <a:gridCol w="3385725"/>
              </a:tblGrid>
              <a:tr h="6012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Проба 1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Проба 2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97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Упаковка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Герметична и стерилизована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Герметична и стерилизована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89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Маркировка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Ярлык с указанием всех соответствующих данных;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условные обозначения, нанесённые красящими пигментами, содержат следующую информацию: дату изготовления продукции, номер смены, ассортиментный номер, номер предприятия и изготовителя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Ярлык с указанием всех соответствующих данных;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условные обозначения, нанесённые красящими пигментами, содержат следующую информацию: дату изготовления продукции, номер смены, ассортиментный номер, номер предприятия и изготовителя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7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нетто, г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</a:t>
                      </a:r>
                      <a:endParaRPr lang="ru-RU" sz="18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76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банки</a:t>
                      </a:r>
                      <a:endParaRPr lang="ru-RU" sz="180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Металлическая, номер 8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Металлическая, номер 9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7758138" cy="6429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Органолептические показатели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3520440" cy="55782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Проба 1. «ОВА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Говядина тушёная высший сорт»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286248" y="1142984"/>
            <a:ext cx="3520440" cy="55782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Проба 2.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«Тушёнка кусковая говяжья»</a:t>
            </a:r>
          </a:p>
        </p:txBody>
      </p:sp>
      <p:pic>
        <p:nvPicPr>
          <p:cNvPr id="8" name="Содержимое 7" descr="WDO2aY40YtM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1857364"/>
            <a:ext cx="3214710" cy="4309421"/>
          </a:xfrm>
        </p:spPr>
      </p:pic>
      <p:pic>
        <p:nvPicPr>
          <p:cNvPr id="9" name="Содержимое 8" descr="4NyAz9naoqE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429124" y="1928802"/>
            <a:ext cx="3239761" cy="4343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229600" cy="571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Органолептические показатели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1435497"/>
              </p:ext>
            </p:extLst>
          </p:nvPr>
        </p:nvGraphicFramePr>
        <p:xfrm>
          <a:off x="214282" y="1071546"/>
          <a:ext cx="8750206" cy="566982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05390"/>
                <a:gridCol w="3600400"/>
                <a:gridCol w="3744416"/>
              </a:tblGrid>
              <a:tr h="538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Проба 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Проба 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7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Запах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Свойственный,</a:t>
                      </a:r>
                      <a:r>
                        <a:rPr lang="ru-RU" sz="15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присутствует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запах специй (чёрный перец), без посторонних запахов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Несвойственный,</a:t>
                      </a:r>
                      <a:r>
                        <a:rPr lang="ru-RU" sz="15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5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присутствуют 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посторонние запахи, сильный запах специй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Вкус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Свойственный говядине, без посторонних привкусов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Свойственный говядине с привкусом сои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46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Внешний вид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В разогретом состоянии – мясо кусочками произвольной формы, без грубой соединительной ткани, лимфатических узлов, с маленьким кровеносным сосудом, в бульоне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В разогретом состоянии –мясо кусочками кубической формы, без грубой соединительной ткани, лимфатических узлов и кровеносных сосудов, в бульоне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98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Консистенция мяса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Мясо сочное, непереваренное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Текстурированный</a:t>
                      </a: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 растительный белок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0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Внешний вид бульона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Жидкость светло-коричневого цвета с небольшой </a:t>
                      </a:r>
                      <a:r>
                        <a:rPr lang="ru-RU" sz="1500" b="1" dirty="0" err="1">
                          <a:latin typeface="Times New Roman"/>
                          <a:ea typeface="Times New Roman"/>
                          <a:cs typeface="Times New Roman"/>
                        </a:rPr>
                        <a:t>мутноватностью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Жидкость коричневого цвета с небольшой </a:t>
                      </a:r>
                      <a:r>
                        <a:rPr lang="ru-RU" sz="1500" b="1" dirty="0" err="1">
                          <a:latin typeface="Times New Roman"/>
                          <a:ea typeface="Times New Roman"/>
                          <a:cs typeface="Times New Roman"/>
                        </a:rPr>
                        <a:t>мутноватностью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Специи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Приправы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Чёрный перец, лук репчатый, лавровый лист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6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Посторонние примеси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Times New Roman"/>
                          <a:ea typeface="Times New Roman"/>
                          <a:cs typeface="Times New Roman"/>
                        </a:rPr>
                        <a:t>Отсутствуют</a:t>
                      </a:r>
                      <a:endParaRPr lang="ru-RU" sz="15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Times New Roman"/>
                          <a:ea typeface="Times New Roman"/>
                          <a:cs typeface="Times New Roman"/>
                        </a:rPr>
                        <a:t>Отсутствуют</a:t>
                      </a:r>
                      <a:endParaRPr lang="ru-RU" sz="15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44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242048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массовых долей составных частей тушёнки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85720" y="2214554"/>
            <a:ext cx="3520440" cy="56637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Проба 1.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«ОВА. Говядина тушёная высший сорт»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429124" y="2214554"/>
            <a:ext cx="3520440" cy="566374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Проба 2.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«Тушёнка кусковая говяжья»</a:t>
            </a:r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3357562"/>
            <a:ext cx="3643338" cy="2722345"/>
          </a:xfrm>
        </p:spPr>
      </p:pic>
      <p:pic>
        <p:nvPicPr>
          <p:cNvPr id="8" name="Содержимое 7" descr="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57686" y="3357562"/>
            <a:ext cx="3657600" cy="27330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9110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массовых долей составных частей тушёнки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1301887"/>
              </p:ext>
            </p:extLst>
          </p:nvPr>
        </p:nvGraphicFramePr>
        <p:xfrm>
          <a:off x="642910" y="1928802"/>
          <a:ext cx="7572429" cy="1695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66769"/>
                <a:gridCol w="2016224"/>
                <a:gridCol w="1989436"/>
              </a:tblGrid>
              <a:tr h="424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Составная часть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Проба 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Проба 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Мясо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40,08 %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42,06 %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Жир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8,64 %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4,37 %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1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  <a:cs typeface="Times New Roman"/>
                        </a:rPr>
                        <a:t>Соединительные ткани</a:t>
                      </a:r>
                      <a:endParaRPr lang="ru-RU" sz="2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0,71 %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169" name="Рисунок 32" descr="ГОСТ 8756.1-79 Продукты пищевые консервированные. Методы определения органолептических показателей, массы нетто или объема и массовой доли составных частей (с Изменениями N 1, 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4286256"/>
            <a:ext cx="2571768" cy="12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582</TotalTime>
  <Words>401</Words>
  <Application>Microsoft Office PowerPoint</Application>
  <PresentationFormat>Экран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Определение качества тушёнки</vt:lpstr>
      <vt:lpstr>Актуальность темы</vt:lpstr>
      <vt:lpstr>Введение</vt:lpstr>
      <vt:lpstr>Школьная лаборатория</vt:lpstr>
      <vt:lpstr>Внешний вид</vt:lpstr>
      <vt:lpstr>Органолептические показатели</vt:lpstr>
      <vt:lpstr>Органолептические показатели</vt:lpstr>
      <vt:lpstr>Определение массовых долей составных частей тушёнки</vt:lpstr>
      <vt:lpstr>Определение массовых долей составных частей тушёнки</vt:lpstr>
      <vt:lpstr>Определение поваренной соли</vt:lpstr>
      <vt:lpstr>Определение поваренной соли</vt:lpstr>
      <vt:lpstr>Городская лаборатория</vt:lpstr>
      <vt:lpstr>Определение массовой доли белка</vt:lpstr>
      <vt:lpstr>Определение массовой доли белка</vt:lpstr>
      <vt:lpstr>Вывод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тушёнки</dc:title>
  <dc:creator>Касик</dc:creator>
  <cp:lastModifiedBy>Home</cp:lastModifiedBy>
  <cp:revision>39</cp:revision>
  <dcterms:created xsi:type="dcterms:W3CDTF">2016-04-08T17:12:18Z</dcterms:created>
  <dcterms:modified xsi:type="dcterms:W3CDTF">2017-03-02T17:15:34Z</dcterms:modified>
</cp:coreProperties>
</file>